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 snapToObjects="1" showGuides="1">
      <p:cViewPr varScale="1">
        <p:scale>
          <a:sx n="119" d="100"/>
          <a:sy n="119" d="100"/>
        </p:scale>
        <p:origin x="216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EDF9F-8F2E-B246-B7E1-EA0871A3A0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3F86C-67BD-B14D-9D19-6A0BAA58FE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110A4-F519-D04F-B1CB-84FCF288B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385D9B-CE0C-B246-85F8-022D933C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04194F-055C-EA4C-B819-9653CC81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65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0FB9F-B386-7049-8345-5112DCDF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AA085C-98DF-3041-9B49-BD8097C98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9E8A9E-8C3B-0F4A-8C99-0F0EE92F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CABE63-558C-9F42-A071-1D515410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E47582-515D-1441-A305-58626DA9E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03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9E5BC4-D68E-3549-A731-D2AD47502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482BEA-404C-4B45-8A95-D6D26E54E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F338A9-BC1C-F84E-A50F-2A54B7BD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838168-2533-C042-AF57-B78558AA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239CED-A87E-8C4E-B39C-4BA99617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10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6F120-0865-4145-9270-7684140C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5F6F33-F5F3-044D-81F7-2F16CA78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56E5B1-083B-5D4B-A78B-78C87E12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251DC6-34A2-3046-92E3-A7C3D535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13811-0EE5-5C41-95ED-7613B18B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3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51F26-D9B5-0940-B219-0FA8F35C0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45AC4-668B-6E4D-A7CC-4466BEA6C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D1D59A-5633-2A4E-AB74-76E9AED62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D97C3D-42C6-244E-8E82-3FE2BA00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5900C-10C3-8842-B638-5482650E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21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25C7AE-B500-0C4D-B40B-57B5B577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FFA2AB-E082-654C-A585-C79F507C2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38EFB1-1D69-5F40-BC55-3A9D8BCC8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F531C8-2746-8945-90C4-965D7AB2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BB4124-F940-6441-A723-125EA8A9B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BE1A98-9419-854B-A30D-A58BCE07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18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C9170-9200-614F-9C9D-256628BF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F83FB6-218C-DB4A-AEF9-1A59EEF11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2721A1-4F59-E34E-AA62-20F4B216E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BF61235-6E4B-E04D-ADB3-01EA40993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E7989D-BBC4-5B46-8993-4B0F1C0C7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0CD3A6-B97F-E645-B314-6453A256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AD5142-2B62-494A-B608-8B616FB43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51E7DE-975C-1A42-94B7-D54EAD90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0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01BE8-EC51-7746-BD8A-BD1A2C9C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59CD453-8798-3241-9FC2-D855C1E6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1674E9-624A-DF48-9739-69CDCA93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E12CDE8-D6DE-1A41-B29A-EA3ECF9D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68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6ABEE6A-C3DF-F34E-9C4B-4A94DDD27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BECBBF8-203F-B647-9C1E-83E858A4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2487A8-8988-D041-AB02-EBBAC29A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15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5D1B2-6EA8-7F48-BEE4-24C32C856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A7A6CB-4E37-7043-83F8-940C4920B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6BF6F5-3C17-2249-B64D-EFF3D6E18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177954-9658-484B-9AB7-CBC22F4E7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00B4EA-F36C-B44E-B322-8D42F2C9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80DEA5-B91B-674C-AE47-E5665B78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8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019283-F4C1-644D-95D0-7BD100337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E8D5D6E-7B45-DD49-BE60-FED171FED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DA97D8-5E12-5B4A-9070-06C225167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568640-12AF-7445-AAA3-55A20963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FD6B22-647E-E544-9792-D329FD52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0131F2-B93A-5243-BF7A-16C183A1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2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F6C343-8D42-C04C-BE08-A030292B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406081-D018-3F45-8A81-EB420FA75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D272BB-736E-BD47-90E7-B00B71391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3AED-3A4A-9540-BF9D-E53906458FDF}" type="datetimeFigureOut">
              <a:rPr kumimoji="1" lang="ja-JP" altLang="en-US" smtClean="0"/>
              <a:t>2022/1/4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125B36-DD11-F949-AF59-CBC4A2608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DD9267-1905-2440-8C0C-53445D706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048CF-9FCB-8E48-95DA-4821DC707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52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1367BFC9-E43C-C344-BACB-DF00EB4840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37" t="1446" r="36830" b="4717"/>
          <a:stretch/>
        </p:blipFill>
        <p:spPr>
          <a:xfrm>
            <a:off x="0" y="527185"/>
            <a:ext cx="2661487" cy="631966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572B2D-064E-6E46-AB56-1A4F6D63E9F0}"/>
              </a:ext>
            </a:extLst>
          </p:cNvPr>
          <p:cNvSpPr txBox="1"/>
          <p:nvPr/>
        </p:nvSpPr>
        <p:spPr>
          <a:xfrm>
            <a:off x="8196371" y="165906"/>
            <a:ext cx="3839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行動リハビリテーション研究会主催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213A68-1143-484F-85E4-F598C1EDCB15}"/>
              </a:ext>
            </a:extLst>
          </p:cNvPr>
          <p:cNvSpPr txBox="1"/>
          <p:nvPr/>
        </p:nvSpPr>
        <p:spPr>
          <a:xfrm>
            <a:off x="2393273" y="788978"/>
            <a:ext cx="93843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4400">
                <a:latin typeface="HGPMinchoE" panose="02020900000000000000" pitchFamily="18" charset="-128"/>
                <a:ea typeface="HGPMinchoE" panose="02020900000000000000" pitchFamily="18" charset="-128"/>
              </a:rPr>
              <a:t>重度片麻痺者の予後を改善させる</a:t>
            </a:r>
            <a:endParaRPr lang="en-US" altLang="ja-JP" sz="44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r>
              <a:rPr lang="ja-JP" altLang="en-US" sz="4400">
                <a:latin typeface="HGPMinchoE" panose="02020900000000000000" pitchFamily="18" charset="-128"/>
                <a:ea typeface="HGPMinchoE" panose="02020900000000000000" pitchFamily="18" charset="-128"/>
              </a:rPr>
              <a:t>　　　　　　　　　　　　　　　</a:t>
            </a:r>
            <a:r>
              <a:rPr lang="ja-JP" altLang="ja-JP" sz="4400">
                <a:latin typeface="HGPMinchoE" panose="02020900000000000000" pitchFamily="18" charset="-128"/>
                <a:ea typeface="HGPMinchoE" panose="02020900000000000000" pitchFamily="18" charset="-128"/>
              </a:rPr>
              <a:t>基本動作練習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B9120F-0A0C-454F-9801-B7943A4CCBFB}"/>
              </a:ext>
            </a:extLst>
          </p:cNvPr>
          <p:cNvSpPr txBox="1"/>
          <p:nvPr/>
        </p:nvSpPr>
        <p:spPr>
          <a:xfrm>
            <a:off x="156116" y="65520"/>
            <a:ext cx="3475631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GPMinchoE" panose="02020900000000000000" pitchFamily="18" charset="-128"/>
                <a:ea typeface="HGPMinchoE" panose="02020900000000000000" pitchFamily="18" charset="-128"/>
              </a:rPr>
              <a:t>ZOOM</a:t>
            </a:r>
            <a:r>
              <a:rPr lang="ja-JP" altLang="ja-JP" sz="2400">
                <a:latin typeface="HGPMinchoE" panose="02020900000000000000" pitchFamily="18" charset="-128"/>
                <a:ea typeface="HGPMinchoE" panose="02020900000000000000" pitchFamily="18" charset="-128"/>
              </a:rPr>
              <a:t>オンラインセミナー </a:t>
            </a:r>
            <a:endParaRPr kumimoji="1" lang="ja-JP" altLang="en-US" sz="2400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60366F-FFB9-E449-9CD4-2D7798D0A7E8}"/>
              </a:ext>
            </a:extLst>
          </p:cNvPr>
          <p:cNvSpPr txBox="1"/>
          <p:nvPr/>
        </p:nvSpPr>
        <p:spPr>
          <a:xfrm>
            <a:off x="2901666" y="4207498"/>
            <a:ext cx="4201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latin typeface="HGPMinchoE" panose="02020900000000000000" pitchFamily="18" charset="-128"/>
                <a:ea typeface="HGPMinchoE" panose="02020900000000000000" pitchFamily="18" charset="-128"/>
              </a:rPr>
              <a:t>2022</a:t>
            </a:r>
            <a:r>
              <a:rPr lang="ja-JP" altLang="ja-JP" sz="4000">
                <a:latin typeface="HGPMinchoE" panose="02020900000000000000" pitchFamily="18" charset="-128"/>
                <a:ea typeface="HGPMinchoE" panose="02020900000000000000" pitchFamily="18" charset="-128"/>
              </a:rPr>
              <a:t>年</a:t>
            </a:r>
            <a:r>
              <a:rPr lang="en-US" altLang="ja-JP" sz="4000" dirty="0">
                <a:latin typeface="HGPMinchoE" panose="02020900000000000000" pitchFamily="18" charset="-128"/>
                <a:ea typeface="HGPMinchoE" panose="02020900000000000000" pitchFamily="18" charset="-128"/>
              </a:rPr>
              <a:t>2</a:t>
            </a:r>
            <a:r>
              <a:rPr lang="ja-JP" altLang="ja-JP" sz="4000">
                <a:latin typeface="HGPMinchoE" panose="02020900000000000000" pitchFamily="18" charset="-128"/>
                <a:ea typeface="HGPMinchoE" panose="02020900000000000000" pitchFamily="18" charset="-128"/>
              </a:rPr>
              <a:t>月</a:t>
            </a:r>
            <a:r>
              <a:rPr lang="en-US" altLang="ja-JP" sz="4000" dirty="0">
                <a:latin typeface="HGPMinchoE" panose="02020900000000000000" pitchFamily="18" charset="-128"/>
                <a:ea typeface="HGPMinchoE" panose="02020900000000000000" pitchFamily="18" charset="-128"/>
              </a:rPr>
              <a:t>20</a:t>
            </a:r>
            <a:r>
              <a:rPr lang="ja-JP" altLang="ja-JP" sz="4000">
                <a:latin typeface="HGPMinchoE" panose="02020900000000000000" pitchFamily="18" charset="-128"/>
                <a:ea typeface="HGPMinchoE" panose="02020900000000000000" pitchFamily="18" charset="-128"/>
              </a:rPr>
              <a:t>日</a:t>
            </a:r>
            <a:r>
              <a:rPr lang="ja-JP" altLang="ja-JP" sz="2400">
                <a:latin typeface="HGPMinchoE" panose="02020900000000000000" pitchFamily="18" charset="-128"/>
                <a:ea typeface="HGPMinchoE" panose="02020900000000000000" pitchFamily="18" charset="-128"/>
              </a:rPr>
              <a:t>（</a:t>
            </a:r>
            <a:r>
              <a:rPr lang="ja-JP" altLang="en-US" sz="2400">
                <a:latin typeface="HGPMinchoE" panose="02020900000000000000" pitchFamily="18" charset="-128"/>
                <a:ea typeface="HGPMinchoE" panose="02020900000000000000" pitchFamily="18" charset="-128"/>
              </a:rPr>
              <a:t>日</a:t>
            </a:r>
            <a:r>
              <a:rPr lang="ja-JP" altLang="ja-JP" sz="2400">
                <a:latin typeface="HGPMinchoE" panose="02020900000000000000" pitchFamily="18" charset="-128"/>
                <a:ea typeface="HGPMinchoE" panose="02020900000000000000" pitchFamily="18" charset="-128"/>
              </a:rPr>
              <a:t>）</a:t>
            </a:r>
            <a:endParaRPr lang="en-US" altLang="ja-JP" sz="24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155873-3BBF-9646-B819-FDEEF3420442}"/>
              </a:ext>
            </a:extLst>
          </p:cNvPr>
          <p:cNvSpPr txBox="1"/>
          <p:nvPr/>
        </p:nvSpPr>
        <p:spPr>
          <a:xfrm>
            <a:off x="2901666" y="4794244"/>
            <a:ext cx="2635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HGPMinchoE" panose="02020900000000000000" pitchFamily="18" charset="-128"/>
                <a:ea typeface="HGPMinchoE" panose="02020900000000000000" pitchFamily="18" charset="-128"/>
              </a:rPr>
              <a:t>10:00</a:t>
            </a:r>
            <a:r>
              <a:rPr lang="ja-JP" altLang="ja-JP" sz="3200">
                <a:latin typeface="HGPMinchoE" panose="02020900000000000000" pitchFamily="18" charset="-128"/>
                <a:ea typeface="HGPMinchoE" panose="02020900000000000000" pitchFamily="18" charset="-128"/>
              </a:rPr>
              <a:t>〜</a:t>
            </a:r>
            <a:r>
              <a:rPr lang="en-US" altLang="ja-JP" sz="3200" dirty="0">
                <a:latin typeface="HGPMinchoE" panose="02020900000000000000" pitchFamily="18" charset="-128"/>
                <a:ea typeface="HGPMinchoE" panose="02020900000000000000" pitchFamily="18" charset="-128"/>
              </a:rPr>
              <a:t>11:30</a:t>
            </a:r>
            <a:r>
              <a:rPr lang="ja-JP" altLang="ja-JP" sz="3200">
                <a:latin typeface="HGPMinchoE" panose="02020900000000000000" pitchFamily="18" charset="-128"/>
                <a:ea typeface="HGPMinchoE" panose="02020900000000000000" pitchFamily="18" charset="-128"/>
              </a:rPr>
              <a:t> </a:t>
            </a:r>
            <a:endParaRPr kumimoji="1" lang="ja-JP" altLang="en-US" sz="3200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1686B3-EDB3-B94D-9DE9-E6D6E69863F9}"/>
              </a:ext>
            </a:extLst>
          </p:cNvPr>
          <p:cNvSpPr txBox="1"/>
          <p:nvPr/>
        </p:nvSpPr>
        <p:spPr>
          <a:xfrm>
            <a:off x="3442058" y="2451027"/>
            <a:ext cx="73908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>
                <a:solidFill>
                  <a:srgbClr val="FF0000"/>
                </a:solidFill>
                <a:latin typeface="HGPMinchoE" panose="02020900000000000000" pitchFamily="18" charset="-128"/>
                <a:ea typeface="HGPMinchoE" panose="02020900000000000000" pitchFamily="18" charset="-128"/>
              </a:rPr>
              <a:t>極めて</a:t>
            </a:r>
            <a:r>
              <a:rPr lang="ja-JP" altLang="en-US" sz="2800">
                <a:solidFill>
                  <a:srgbClr val="FF0000"/>
                </a:solidFill>
                <a:latin typeface="HGPMinchoE" panose="02020900000000000000" pitchFamily="18" charset="-128"/>
                <a:ea typeface="HGPMinchoE" panose="02020900000000000000" pitchFamily="18" charset="-128"/>
              </a:rPr>
              <a:t>予後</a:t>
            </a:r>
            <a:r>
              <a:rPr lang="ja-JP" altLang="ja-JP" sz="2800">
                <a:solidFill>
                  <a:srgbClr val="FF0000"/>
                </a:solidFill>
                <a:latin typeface="HGPMinchoE" panose="02020900000000000000" pitchFamily="18" charset="-128"/>
                <a:ea typeface="HGPMinchoE" panose="02020900000000000000" pitchFamily="18" charset="-128"/>
              </a:rPr>
              <a:t>不良</a:t>
            </a:r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と言われ</a:t>
            </a:r>
            <a:r>
              <a:rPr lang="ja-JP" altLang="en-US" sz="2000">
                <a:latin typeface="HGPMinchoE" panose="02020900000000000000" pitchFamily="18" charset="-128"/>
                <a:ea typeface="HGPMinchoE" panose="02020900000000000000" pitchFamily="18" charset="-128"/>
              </a:rPr>
              <a:t>る</a:t>
            </a:r>
            <a:r>
              <a:rPr lang="ja-JP" altLang="ja-JP" sz="2800">
                <a:latin typeface="HGPMinchoE" panose="02020900000000000000" pitchFamily="18" charset="-128"/>
                <a:ea typeface="HGPMinchoE" panose="02020900000000000000" pitchFamily="18" charset="-128"/>
              </a:rPr>
              <a:t>重症片麻痺患者</a:t>
            </a:r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の</a:t>
            </a:r>
            <a:endParaRPr lang="en-US" altLang="ja-JP" sz="20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基本動作</a:t>
            </a:r>
            <a:r>
              <a:rPr lang="ja-JP" altLang="en-US" sz="2000">
                <a:latin typeface="HGPMinchoE" panose="02020900000000000000" pitchFamily="18" charset="-128"/>
                <a:ea typeface="HGPMinchoE" panose="02020900000000000000" pitchFamily="18" charset="-128"/>
              </a:rPr>
              <a:t>を，</a:t>
            </a:r>
            <a:r>
              <a:rPr lang="ja-JP" altLang="ja-JP" sz="2800">
                <a:latin typeface="HGPMinchoE" panose="02020900000000000000" pitchFamily="18" charset="-128"/>
                <a:ea typeface="HGPMinchoE" panose="02020900000000000000" pitchFamily="18" charset="-128"/>
              </a:rPr>
              <a:t>応用行動分析学</a:t>
            </a:r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を活用し</a:t>
            </a:r>
            <a:r>
              <a:rPr lang="ja-JP" altLang="en-US" sz="2000">
                <a:latin typeface="HGPMinchoE" panose="02020900000000000000" pitchFamily="18" charset="-128"/>
                <a:ea typeface="HGPMinchoE" panose="02020900000000000000" pitchFamily="18" charset="-128"/>
              </a:rPr>
              <a:t>た</a:t>
            </a:r>
            <a:endParaRPr lang="en-US" altLang="ja-JP" sz="20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r>
              <a:rPr lang="ja-JP" altLang="ja-JP" sz="2800">
                <a:solidFill>
                  <a:srgbClr val="FF0000"/>
                </a:solidFill>
                <a:latin typeface="HGPMinchoE" panose="02020900000000000000" pitchFamily="18" charset="-128"/>
                <a:ea typeface="HGPMinchoE" panose="02020900000000000000" pitchFamily="18" charset="-128"/>
              </a:rPr>
              <a:t>予後</a:t>
            </a:r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を</a:t>
            </a:r>
            <a:r>
              <a:rPr lang="ja-JP" altLang="ja-JP" sz="2800">
                <a:solidFill>
                  <a:srgbClr val="FF0000"/>
                </a:solidFill>
                <a:latin typeface="HGPMinchoE" panose="02020900000000000000" pitchFamily="18" charset="-128"/>
                <a:ea typeface="HGPMinchoE" panose="02020900000000000000" pitchFamily="18" charset="-128"/>
              </a:rPr>
              <a:t>改善</a:t>
            </a:r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させる基本動作練習について解説します </a:t>
            </a:r>
            <a:endParaRPr kumimoji="1" lang="ja-JP" altLang="en-US" sz="2000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2EC31D3-8203-3642-979C-440591110CEA}"/>
              </a:ext>
            </a:extLst>
          </p:cNvPr>
          <p:cNvSpPr txBox="1"/>
          <p:nvPr/>
        </p:nvSpPr>
        <p:spPr>
          <a:xfrm>
            <a:off x="7189439" y="4207498"/>
            <a:ext cx="312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4000">
                <a:latin typeface="HGPMinchoE" panose="02020900000000000000" pitchFamily="18" charset="-128"/>
                <a:ea typeface="HGPMinchoE" panose="02020900000000000000" pitchFamily="18" charset="-128"/>
              </a:rPr>
              <a:t>加藤宗規</a:t>
            </a:r>
            <a:r>
              <a:rPr lang="ja-JP" altLang="ja-JP" sz="2800">
                <a:latin typeface="HGPMinchoE" panose="02020900000000000000" pitchFamily="18" charset="-128"/>
                <a:ea typeface="HGPMinchoE" panose="02020900000000000000" pitchFamily="18" charset="-128"/>
              </a:rPr>
              <a:t>先生</a:t>
            </a:r>
            <a:r>
              <a:rPr lang="ja-JP" altLang="ja-JP" sz="4000">
                <a:latin typeface="HGPMinchoE" panose="02020900000000000000" pitchFamily="18" charset="-128"/>
                <a:ea typeface="HGPMinchoE" panose="02020900000000000000" pitchFamily="18" charset="-128"/>
              </a:rPr>
              <a:t> </a:t>
            </a:r>
            <a:endParaRPr kumimoji="1" lang="ja-JP" altLang="en-US" sz="4000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5D20490-DF83-1549-9164-92C27013F9A6}"/>
              </a:ext>
            </a:extLst>
          </p:cNvPr>
          <p:cNvSpPr txBox="1"/>
          <p:nvPr/>
        </p:nvSpPr>
        <p:spPr>
          <a:xfrm>
            <a:off x="7238107" y="4859363"/>
            <a:ext cx="4046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latin typeface="HGPMinchoE" panose="02020900000000000000" pitchFamily="18" charset="-128"/>
                <a:ea typeface="HGPMinchoE" panose="02020900000000000000" pitchFamily="18" charset="-128"/>
              </a:rPr>
              <a:t>理学療法士</a:t>
            </a:r>
            <a:endParaRPr lang="en-US" altLang="ja-JP" sz="20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了徳寺大学理学療法学科教授</a:t>
            </a:r>
            <a:endParaRPr lang="en-US" altLang="ja-JP" sz="20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  <a:p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行動リハビリテーション研究会</a:t>
            </a:r>
            <a:r>
              <a:rPr lang="ja-JP" altLang="en-US" sz="2000">
                <a:latin typeface="HGPMinchoE" panose="02020900000000000000" pitchFamily="18" charset="-128"/>
                <a:ea typeface="HGPMinchoE" panose="02020900000000000000" pitchFamily="18" charset="-128"/>
              </a:rPr>
              <a:t>理事</a:t>
            </a:r>
            <a:r>
              <a:rPr lang="ja-JP" altLang="ja-JP" sz="2000">
                <a:latin typeface="HGPMinchoE" panose="02020900000000000000" pitchFamily="18" charset="-128"/>
                <a:ea typeface="HGPMinchoE" panose="02020900000000000000" pitchFamily="18" charset="-128"/>
              </a:rPr>
              <a:t> </a:t>
            </a:r>
            <a:endParaRPr lang="en-US" altLang="ja-JP" sz="2000" dirty="0">
              <a:latin typeface="HGPMinchoE" panose="02020900000000000000" pitchFamily="18" charset="-128"/>
              <a:ea typeface="HGPMinchoE" panose="02020900000000000000" pitchFamily="18" charset="-128"/>
            </a:endParaRP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38AFBA53-836D-D245-90A7-036498BA7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895" y="6259698"/>
            <a:ext cx="334943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r>
              <a:rPr lang="ja-JP" altLang="en-US" sz="1600" dirty="0">
                <a:latin typeface="HG明朝E" pitchFamily="17" charset="-128"/>
                <a:ea typeface="HG明朝E" pitchFamily="17" charset="-128"/>
              </a:rPr>
              <a:t>行動リハビリテーション研究会</a:t>
            </a:r>
            <a:endParaRPr lang="en-US" altLang="ja-JP" sz="1600" dirty="0">
              <a:latin typeface="HG明朝E" pitchFamily="17" charset="-128"/>
              <a:ea typeface="HG明朝E" pitchFamily="17" charset="-128"/>
            </a:endParaRPr>
          </a:p>
          <a:p>
            <a:r>
              <a:rPr lang="en-US" altLang="ja-JP" sz="1000" b="1" dirty="0">
                <a:latin typeface="+mn-lt"/>
                <a:ea typeface="HG明朝E" pitchFamily="17" charset="-128"/>
              </a:rPr>
              <a:t>Society for the study of Behavioral Rehabilitation</a:t>
            </a:r>
            <a:endParaRPr lang="ja-JP" altLang="en-US" sz="1000" b="1" dirty="0">
              <a:latin typeface="+mn-lt"/>
              <a:ea typeface="HG明朝E" pitchFamily="17" charset="-128"/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7290D762-76A3-484D-8933-251BB9C07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1" y="6259698"/>
            <a:ext cx="5232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657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</Words>
  <Application>Microsoft Macintosh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HGPMinchoE</vt:lpstr>
      <vt:lpstr>HG明朝E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杉村 誠一郎</dc:creator>
  <cp:lastModifiedBy>杉村 誠一郎</cp:lastModifiedBy>
  <cp:revision>4</cp:revision>
  <dcterms:created xsi:type="dcterms:W3CDTF">2021-12-07T02:26:24Z</dcterms:created>
  <dcterms:modified xsi:type="dcterms:W3CDTF">2022-01-04T07:28:29Z</dcterms:modified>
</cp:coreProperties>
</file>