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D6FF"/>
    <a:srgbClr val="8CFFFD"/>
    <a:srgbClr val="75E6E2"/>
    <a:srgbClr val="73FEFF"/>
    <a:srgbClr val="FFF4FF"/>
    <a:srgbClr val="FFF0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89"/>
    <p:restoredTop sz="95741"/>
  </p:normalViewPr>
  <p:slideViewPr>
    <p:cSldViewPr snapToGrid="0" showGuides="1">
      <p:cViewPr varScale="1">
        <p:scale>
          <a:sx n="75" d="100"/>
          <a:sy n="75" d="100"/>
        </p:scale>
        <p:origin x="3704" y="19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7650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88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948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781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1386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075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541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8807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110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9329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75F1A-B8F8-434D-A5E3-06006319EF85}" type="datetimeFigureOut">
              <a:rPr kumimoji="1" lang="ja-JP" altLang="en-US" smtClean="0"/>
              <a:t>2026/7/11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5262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75F1A-B8F8-434D-A5E3-06006319EF85}" type="datetimeFigureOut">
              <a:rPr kumimoji="1" lang="ja-JP" altLang="en-US" smtClean="0"/>
              <a:t>2026/7/11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4F96F-B018-0246-AC0D-01236BAEB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5255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3AA9D14D-EB1E-64B2-42C6-96CC0487FA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070" y="260350"/>
            <a:ext cx="2159000" cy="1421595"/>
          </a:xfrm>
          <a:prstGeom prst="rect">
            <a:avLst/>
          </a:prstGeom>
        </p:spPr>
      </p:pic>
      <p:sp>
        <p:nvSpPr>
          <p:cNvPr id="6" name="object 2">
            <a:extLst>
              <a:ext uri="{FF2B5EF4-FFF2-40B4-BE49-F238E27FC236}">
                <a16:creationId xmlns:a16="http://schemas.microsoft.com/office/drawing/2014/main" id="{D8F843BF-CECD-F2C3-2CC9-DE2913F1D4D0}"/>
              </a:ext>
            </a:extLst>
          </p:cNvPr>
          <p:cNvSpPr txBox="1"/>
          <p:nvPr/>
        </p:nvSpPr>
        <p:spPr>
          <a:xfrm>
            <a:off x="237417" y="1849449"/>
            <a:ext cx="6410307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092575" algn="l"/>
              </a:tabLst>
            </a:pPr>
            <a:r>
              <a:rPr sz="3200" b="1" dirty="0">
                <a:solidFill>
                  <a:srgbClr val="4471C4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明朝 ProN W6"/>
              </a:rPr>
              <a:t>吹田市理学療法士</a:t>
            </a:r>
            <a:r>
              <a:rPr sz="3200" b="1" spc="-50" dirty="0">
                <a:solidFill>
                  <a:srgbClr val="4471C4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明朝 ProN W6"/>
              </a:rPr>
              <a:t>会</a:t>
            </a:r>
            <a:r>
              <a:rPr sz="3200" b="1" dirty="0">
                <a:solidFill>
                  <a:srgbClr val="4471C4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明朝 ProN W6"/>
              </a:rPr>
              <a:t>	</a:t>
            </a:r>
            <a:r>
              <a:rPr sz="3200" b="1" spc="-25" dirty="0">
                <a:solidFill>
                  <a:srgbClr val="4471C4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明朝 ProN W6"/>
              </a:rPr>
              <a:t>Web</a:t>
            </a:r>
            <a:r>
              <a:rPr sz="3200" b="1" dirty="0">
                <a:solidFill>
                  <a:srgbClr val="4471C4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明朝 ProN W6"/>
              </a:rPr>
              <a:t>研修</a:t>
            </a:r>
            <a:r>
              <a:rPr sz="3200" b="1" spc="-50" dirty="0">
                <a:solidFill>
                  <a:srgbClr val="4471C4"/>
                </a:solidFill>
                <a:latin typeface="Hiragino Maru Gothic Pro W4" panose="020F0400000000000000" pitchFamily="34" charset="-128"/>
                <a:ea typeface="Hiragino Maru Gothic Pro W4" panose="020F0400000000000000" pitchFamily="34" charset="-128"/>
                <a:cs typeface="ヒラギノ明朝 ProN W6"/>
              </a:rPr>
              <a:t>会</a:t>
            </a:r>
            <a:endParaRPr sz="3200" dirty="0">
              <a:latin typeface="Hiragino Maru Gothic Pro W4" panose="020F0400000000000000" pitchFamily="34" charset="-128"/>
              <a:ea typeface="Hiragino Maru Gothic Pro W4" panose="020F0400000000000000" pitchFamily="34" charset="-128"/>
              <a:cs typeface="ヒラギノ明朝 ProN W6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C03DB961-3B57-350C-AE51-1A569A53C0D1}"/>
              </a:ext>
            </a:extLst>
          </p:cNvPr>
          <p:cNvGrpSpPr/>
          <p:nvPr/>
        </p:nvGrpSpPr>
        <p:grpSpPr>
          <a:xfrm>
            <a:off x="0" y="0"/>
            <a:ext cx="6858000" cy="9906000"/>
            <a:chOff x="0" y="0"/>
            <a:chExt cx="6858000" cy="9906000"/>
          </a:xfrm>
          <a:solidFill>
            <a:srgbClr val="FFF0F5"/>
          </a:solidFill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89BAB17D-A127-EBBD-D428-ACF6F4F1E066}"/>
                </a:ext>
              </a:extLst>
            </p:cNvPr>
            <p:cNvCxnSpPr/>
            <p:nvPr/>
          </p:nvCxnSpPr>
          <p:spPr>
            <a:xfrm>
              <a:off x="0" y="0"/>
              <a:ext cx="0" cy="9906000"/>
            </a:xfrm>
            <a:prstGeom prst="line">
              <a:avLst/>
            </a:prstGeom>
            <a:grpFill/>
            <a:ln w="762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523500B0-B132-8485-D553-F4FDE88FF996}"/>
                </a:ext>
              </a:extLst>
            </p:cNvPr>
            <p:cNvCxnSpPr/>
            <p:nvPr/>
          </p:nvCxnSpPr>
          <p:spPr>
            <a:xfrm>
              <a:off x="6858000" y="0"/>
              <a:ext cx="0" cy="9906000"/>
            </a:xfrm>
            <a:prstGeom prst="line">
              <a:avLst/>
            </a:prstGeom>
            <a:grpFill/>
            <a:ln w="762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0C1A482C-BC61-BBB3-9746-8CF1043023DB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38197"/>
              <a:ext cx="6858000" cy="0"/>
            </a:xfrm>
            <a:prstGeom prst="line">
              <a:avLst/>
            </a:prstGeom>
            <a:grpFill/>
            <a:ln w="762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1EBA7162-AAC4-BA31-2837-029FB1042A84}"/>
                </a:ext>
              </a:extLst>
            </p:cNvPr>
            <p:cNvCxnSpPr>
              <a:cxnSpLocks/>
            </p:cNvCxnSpPr>
            <p:nvPr/>
          </p:nvCxnSpPr>
          <p:spPr>
            <a:xfrm>
              <a:off x="0" y="9869376"/>
              <a:ext cx="6858000" cy="0"/>
            </a:xfrm>
            <a:prstGeom prst="line">
              <a:avLst/>
            </a:prstGeom>
            <a:grpFill/>
            <a:ln w="762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931DE321-AD4C-3E80-E3CB-B0FC7C7F54E6}"/>
              </a:ext>
            </a:extLst>
          </p:cNvPr>
          <p:cNvSpPr/>
          <p:nvPr/>
        </p:nvSpPr>
        <p:spPr>
          <a:xfrm>
            <a:off x="0" y="2634075"/>
            <a:ext cx="6858000" cy="16119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000">
                <a:ln w="5715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iragino Maru Gothic Pro W4" panose="020F0400000000000000" pitchFamily="34" charset="-128"/>
                <a:ea typeface="Hiragino Maru Gothic Pro W4" panose="020F0400000000000000" pitchFamily="34" charset="-128"/>
              </a:rPr>
              <a:t>慢性痛の理学療法</a:t>
            </a:r>
            <a:endParaRPr kumimoji="1" lang="en-US" altLang="ja-JP" sz="4000" dirty="0">
              <a:ln w="5715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iragino Maru Gothic Pro W4" panose="020F0400000000000000" pitchFamily="34" charset="-128"/>
              <a:ea typeface="Hiragino Maru Gothic Pro W4" panose="020F0400000000000000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AE14057-2834-46AD-B5F8-5954D3627ACF}"/>
              </a:ext>
            </a:extLst>
          </p:cNvPr>
          <p:cNvSpPr txBox="1"/>
          <p:nvPr/>
        </p:nvSpPr>
        <p:spPr>
          <a:xfrm>
            <a:off x="170865" y="4686117"/>
            <a:ext cx="393248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2026</a:t>
            </a:r>
            <a:r>
              <a:rPr kumimoji="1" lang="ja-JP" altLang="en-US" sz="32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年</a:t>
            </a:r>
            <a:r>
              <a:rPr kumimoji="1" lang="en-US" altLang="ja-JP" sz="4800" dirty="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9</a:t>
            </a:r>
            <a:r>
              <a:rPr kumimoji="1" lang="ja-JP" altLang="en-US" sz="20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月</a:t>
            </a:r>
            <a:r>
              <a:rPr kumimoji="1" lang="en-US" altLang="ja-JP" sz="4800" dirty="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18</a:t>
            </a:r>
            <a:r>
              <a:rPr kumimoji="1" lang="ja-JP" altLang="en-US" sz="20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日（金）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8599EC0-AD73-E018-5AFE-D602B2C4C721}"/>
              </a:ext>
            </a:extLst>
          </p:cNvPr>
          <p:cNvSpPr txBox="1"/>
          <p:nvPr/>
        </p:nvSpPr>
        <p:spPr>
          <a:xfrm>
            <a:off x="3587004" y="5417768"/>
            <a:ext cx="31470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１９</a:t>
            </a:r>
            <a:r>
              <a:rPr kumimoji="1" lang="en-US" altLang="ja-JP" sz="2400" dirty="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:</a:t>
            </a:r>
            <a:r>
              <a:rPr kumimoji="1" lang="ja-JP" altLang="en-US" sz="24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００</a:t>
            </a:r>
            <a:r>
              <a:rPr kumimoji="1" lang="en-US" altLang="ja-JP" sz="2400" dirty="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〜</a:t>
            </a:r>
            <a:r>
              <a:rPr kumimoji="1" lang="ja-JP" altLang="en-US" sz="24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２０</a:t>
            </a:r>
            <a:r>
              <a:rPr kumimoji="1" lang="en-US" altLang="ja-JP" sz="2400" dirty="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:</a:t>
            </a:r>
            <a:r>
              <a:rPr kumimoji="1" lang="ja-JP" altLang="en-US" sz="24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３０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B20086E7-C88B-A5BF-48EC-81B80D055067}"/>
              </a:ext>
            </a:extLst>
          </p:cNvPr>
          <p:cNvSpPr txBox="1"/>
          <p:nvPr/>
        </p:nvSpPr>
        <p:spPr>
          <a:xfrm>
            <a:off x="170865" y="5982304"/>
            <a:ext cx="40318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講師：大阪大学医学部附属病院　</a:t>
            </a:r>
            <a:endParaRPr kumimoji="1" lang="ja-JP" altLang="en-US" sz="3200">
              <a:latin typeface="Hiragino Mincho Pro W3" panose="02020300000000000000" pitchFamily="18" charset="-128"/>
              <a:ea typeface="Hiragino Mincho Pro W3" panose="02020300000000000000" pitchFamily="18" charset="-128"/>
            </a:endParaRPr>
          </a:p>
        </p:txBody>
      </p:sp>
      <p:sp>
        <p:nvSpPr>
          <p:cNvPr id="22" name="object 7">
            <a:extLst>
              <a:ext uri="{FF2B5EF4-FFF2-40B4-BE49-F238E27FC236}">
                <a16:creationId xmlns:a16="http://schemas.microsoft.com/office/drawing/2014/main" id="{FBFBA513-3D75-D391-BC72-EC735950FF17}"/>
              </a:ext>
            </a:extLst>
          </p:cNvPr>
          <p:cNvSpPr txBox="1"/>
          <p:nvPr/>
        </p:nvSpPr>
        <p:spPr>
          <a:xfrm>
            <a:off x="4690185" y="8151576"/>
            <a:ext cx="1214011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1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先着</a:t>
            </a:r>
            <a:r>
              <a:rPr lang="en-US" sz="2000" spc="-1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70</a:t>
            </a:r>
            <a:r>
              <a:rPr sz="2000" spc="-5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名</a:t>
            </a:r>
            <a:endParaRPr sz="2000" dirty="0">
              <a:latin typeface="Hiragino Mincho Pro W3" panose="02020300000000000000" pitchFamily="18" charset="-128"/>
              <a:ea typeface="Hiragino Mincho Pro W3" panose="02020300000000000000" pitchFamily="18" charset="-128"/>
              <a:cs typeface="ヒラギノ明朝 ProN W3"/>
            </a:endParaRPr>
          </a:p>
        </p:txBody>
      </p:sp>
      <p:sp>
        <p:nvSpPr>
          <p:cNvPr id="23" name="object 8">
            <a:extLst>
              <a:ext uri="{FF2B5EF4-FFF2-40B4-BE49-F238E27FC236}">
                <a16:creationId xmlns:a16="http://schemas.microsoft.com/office/drawing/2014/main" id="{7A1D8A1F-BC78-D066-215E-B914DAF6D378}"/>
              </a:ext>
            </a:extLst>
          </p:cNvPr>
          <p:cNvSpPr txBox="1"/>
          <p:nvPr/>
        </p:nvSpPr>
        <p:spPr>
          <a:xfrm>
            <a:off x="170865" y="7105071"/>
            <a:ext cx="4181236" cy="1367106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marR="5080">
              <a:lnSpc>
                <a:spcPct val="150900"/>
              </a:lnSpc>
              <a:spcBef>
                <a:spcPts val="120"/>
              </a:spcBef>
            </a:pPr>
            <a:r>
              <a:rPr sz="2000" spc="15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申し込み期間：</a:t>
            </a:r>
            <a:r>
              <a:rPr sz="2000" spc="20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202</a:t>
            </a:r>
            <a:r>
              <a:rPr lang="en-US" sz="2000" spc="20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6/6/1</a:t>
            </a:r>
            <a:r>
              <a:rPr sz="2000" spc="20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～</a:t>
            </a:r>
            <a:r>
              <a:rPr lang="en-US" sz="2000" spc="20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9</a:t>
            </a:r>
            <a:r>
              <a:rPr sz="2000" spc="20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/</a:t>
            </a:r>
            <a:r>
              <a:rPr lang="en-US" sz="2000" spc="20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5</a:t>
            </a:r>
          </a:p>
          <a:p>
            <a:pPr marL="12700" marR="5080">
              <a:lnSpc>
                <a:spcPct val="150900"/>
              </a:lnSpc>
              <a:spcBef>
                <a:spcPts val="120"/>
              </a:spcBef>
            </a:pPr>
            <a:r>
              <a:rPr sz="2000" dirty="0" err="1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申し込み方法：</a:t>
            </a:r>
            <a:r>
              <a:rPr sz="2000" spc="90" dirty="0" err="1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PT</a:t>
            </a:r>
            <a:r>
              <a:rPr sz="2000" spc="-20" dirty="0" err="1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協会マイページ</a:t>
            </a:r>
            <a:endParaRPr lang="en-US" sz="2000" spc="-20" dirty="0">
              <a:latin typeface="Hiragino Mincho Pro W3" panose="02020300000000000000" pitchFamily="18" charset="-128"/>
              <a:ea typeface="Hiragino Mincho Pro W3" panose="02020300000000000000" pitchFamily="18" charset="-128"/>
              <a:cs typeface="ヒラギノ明朝 ProN W3"/>
            </a:endParaRPr>
          </a:p>
          <a:p>
            <a:pPr marL="12700" marR="5080">
              <a:lnSpc>
                <a:spcPct val="150900"/>
              </a:lnSpc>
              <a:spcBef>
                <a:spcPts val="120"/>
              </a:spcBef>
            </a:pPr>
            <a:r>
              <a:rPr sz="2000" spc="35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受講料：</a:t>
            </a:r>
            <a:r>
              <a:rPr sz="2000" spc="145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1,000</a:t>
            </a:r>
            <a:r>
              <a:rPr sz="2000" spc="-50" dirty="0">
                <a:latin typeface="Hiragino Mincho Pro W3" panose="02020300000000000000" pitchFamily="18" charset="-128"/>
                <a:ea typeface="Hiragino Mincho Pro W3" panose="02020300000000000000" pitchFamily="18" charset="-128"/>
                <a:cs typeface="ヒラギノ明朝 ProN W3"/>
              </a:rPr>
              <a:t>円</a:t>
            </a:r>
            <a:endParaRPr sz="2000" dirty="0">
              <a:latin typeface="Hiragino Mincho Pro W3" panose="02020300000000000000" pitchFamily="18" charset="-128"/>
              <a:ea typeface="Hiragino Mincho Pro W3" panose="02020300000000000000" pitchFamily="18" charset="-128"/>
              <a:cs typeface="ヒラギノ明朝 ProN W3"/>
            </a:endParaRPr>
          </a:p>
        </p:txBody>
      </p:sp>
      <p:sp>
        <p:nvSpPr>
          <p:cNvPr id="24" name="object 10">
            <a:extLst>
              <a:ext uri="{FF2B5EF4-FFF2-40B4-BE49-F238E27FC236}">
                <a16:creationId xmlns:a16="http://schemas.microsoft.com/office/drawing/2014/main" id="{54F1C552-C3FF-F06E-4431-03FC98B58BA5}"/>
              </a:ext>
            </a:extLst>
          </p:cNvPr>
          <p:cNvSpPr txBox="1"/>
          <p:nvPr/>
        </p:nvSpPr>
        <p:spPr>
          <a:xfrm>
            <a:off x="156698" y="8630996"/>
            <a:ext cx="6577321" cy="936154"/>
          </a:xfrm>
          <a:prstGeom prst="rect">
            <a:avLst/>
          </a:prstGeom>
          <a:noFill/>
          <a:ln w="38100"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3224530" algn="l"/>
              </a:tabLst>
            </a:pPr>
            <a:r>
              <a:rPr sz="2000" spc="-10" dirty="0">
                <a:latin typeface="ヒラギノ明朝 ProN W3"/>
                <a:cs typeface="ヒラギノ明朝 ProN W3"/>
              </a:rPr>
              <a:t>登録更新ポイント</a:t>
            </a:r>
            <a:r>
              <a:rPr sz="2000" spc="75" dirty="0">
                <a:latin typeface="ヒラギノ明朝 ProN W3"/>
                <a:cs typeface="ヒラギノ明朝 ProN W3"/>
              </a:rPr>
              <a:t>：1.5</a:t>
            </a:r>
            <a:r>
              <a:rPr sz="2000" dirty="0">
                <a:latin typeface="ヒラギノ明朝 ProN W3"/>
                <a:cs typeface="ヒラギノ明朝 ProN W3"/>
              </a:rPr>
              <a:t>	</a:t>
            </a:r>
            <a:r>
              <a:rPr sz="2000" spc="-10" dirty="0">
                <a:latin typeface="ヒラギノ明朝 ProN W3"/>
                <a:cs typeface="ヒラギノ明朝 ProN W3"/>
              </a:rPr>
              <a:t>認定</a:t>
            </a:r>
            <a:r>
              <a:rPr sz="2000" spc="204" dirty="0">
                <a:latin typeface="ヒラギノ明朝 ProN W3"/>
                <a:cs typeface="ヒラギノ明朝 ProN W3"/>
              </a:rPr>
              <a:t>/</a:t>
            </a:r>
            <a:r>
              <a:rPr sz="2000" dirty="0">
                <a:latin typeface="ヒラギノ明朝 ProN W3"/>
                <a:cs typeface="ヒラギノ明朝 ProN W3"/>
              </a:rPr>
              <a:t>専門更新点数</a:t>
            </a:r>
            <a:r>
              <a:rPr sz="2000" spc="65" dirty="0">
                <a:latin typeface="ヒラギノ明朝 ProN W3"/>
                <a:cs typeface="ヒラギノ明朝 ProN W3"/>
              </a:rPr>
              <a:t>：1.5</a:t>
            </a:r>
            <a:r>
              <a:rPr lang="ja-JP" altLang="en-US" sz="2000" spc="65">
                <a:latin typeface="ヒラギノ明朝 ProN W3"/>
                <a:cs typeface="ヒラギノ明朝 ProN W3"/>
              </a:rPr>
              <a:t>点</a:t>
            </a:r>
            <a:endParaRPr sz="2000" dirty="0">
              <a:latin typeface="ヒラギノ明朝 ProN W3"/>
              <a:cs typeface="ヒラギノ明朝 ProN W3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000" spc="15" dirty="0">
                <a:latin typeface="ヒラギノ明朝 ProN W3"/>
                <a:cs typeface="ヒラギノ明朝 ProN W3"/>
              </a:rPr>
              <a:t>カリキュラムコード：</a:t>
            </a:r>
            <a:r>
              <a:rPr lang="en-US" sz="2000" spc="150" dirty="0">
                <a:latin typeface="ヒラギノ明朝 ProN W3"/>
                <a:cs typeface="ヒラギノ明朝 ProN W3"/>
              </a:rPr>
              <a:t>93</a:t>
            </a:r>
            <a:r>
              <a:rPr sz="2000" spc="150" dirty="0">
                <a:latin typeface="ヒラギノ明朝 ProN W3"/>
                <a:cs typeface="ヒラギノ明朝 ProN W3"/>
              </a:rPr>
              <a:t>（</a:t>
            </a:r>
            <a:r>
              <a:rPr lang="en-US" sz="2000" spc="150" dirty="0">
                <a:latin typeface="ヒラギノ明朝 ProN W3"/>
                <a:cs typeface="ヒラギノ明朝 ProN W3"/>
              </a:rPr>
              <a:t>疼痛：慢性痛</a:t>
            </a:r>
            <a:r>
              <a:rPr sz="2000" spc="-50" dirty="0">
                <a:latin typeface="ヒラギノ明朝 ProN W3"/>
                <a:cs typeface="ヒラギノ明朝 ProN W3"/>
              </a:rPr>
              <a:t>）</a:t>
            </a:r>
            <a:endParaRPr sz="2000" dirty="0">
              <a:latin typeface="ヒラギノ明朝 ProN W3"/>
              <a:cs typeface="ヒラギノ明朝 ProN W3"/>
            </a:endParaRPr>
          </a:p>
          <a:p>
            <a:pPr algn="ctr">
              <a:lnSpc>
                <a:spcPct val="100000"/>
              </a:lnSpc>
              <a:tabLst>
                <a:tab pos="3419475" algn="l"/>
              </a:tabLst>
            </a:pPr>
            <a:r>
              <a:rPr sz="2000" dirty="0">
                <a:latin typeface="ヒラギノ明朝 ProN W3"/>
                <a:cs typeface="ヒラギノ明朝 ProN W3"/>
              </a:rPr>
              <a:t>セミナー番号</a:t>
            </a:r>
            <a:r>
              <a:rPr sz="2000" spc="245" dirty="0">
                <a:latin typeface="ヒラギノ明朝 ProN W3"/>
                <a:cs typeface="ヒラギノ明朝 ProN W3"/>
              </a:rPr>
              <a:t>：</a:t>
            </a:r>
            <a:r>
              <a:rPr lang="en-US" sz="2000" spc="245" dirty="0">
                <a:latin typeface="ヒラギノ明朝 ProN W3"/>
                <a:cs typeface="ヒラギノ明朝 ProN W3"/>
              </a:rPr>
              <a:t>160847</a:t>
            </a:r>
            <a:r>
              <a:rPr sz="2000" dirty="0">
                <a:latin typeface="ヒラギノ明朝 ProN W3"/>
                <a:cs typeface="ヒラギノ明朝 ProN W3"/>
              </a:rPr>
              <a:t>	講義番号</a:t>
            </a:r>
            <a:r>
              <a:rPr sz="2000" spc="245" dirty="0">
                <a:latin typeface="ヒラギノ明朝 ProN W3"/>
                <a:cs typeface="ヒラギノ明朝 ProN W3"/>
              </a:rPr>
              <a:t>：</a:t>
            </a:r>
            <a:r>
              <a:rPr lang="en-US" sz="2000" spc="245" dirty="0">
                <a:latin typeface="ヒラギノ明朝 ProN W3"/>
                <a:cs typeface="ヒラギノ明朝 ProN W3"/>
              </a:rPr>
              <a:t>288168</a:t>
            </a:r>
            <a:endParaRPr sz="2000" dirty="0">
              <a:latin typeface="ヒラギノ明朝 ProN W3"/>
              <a:cs typeface="ヒラギノ明朝 ProN W3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F6DA544-E842-F4EC-8319-94DAB2B5204E}"/>
              </a:ext>
            </a:extLst>
          </p:cNvPr>
          <p:cNvSpPr txBox="1"/>
          <p:nvPr/>
        </p:nvSpPr>
        <p:spPr>
          <a:xfrm>
            <a:off x="3676772" y="6382414"/>
            <a:ext cx="23727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加藤</a:t>
            </a:r>
            <a:r>
              <a:rPr kumimoji="1" lang="en-US" altLang="ja-JP" sz="3200" dirty="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 </a:t>
            </a:r>
            <a:r>
              <a:rPr kumimoji="1" lang="ja-JP" altLang="en-US" sz="3200">
                <a:latin typeface="Hiragino Mincho Pro W3" panose="02020300000000000000" pitchFamily="18" charset="-128"/>
                <a:ea typeface="Hiragino Mincho Pro W3" panose="02020300000000000000" pitchFamily="18" charset="-128"/>
              </a:rPr>
              <a:t>直樹氏</a:t>
            </a:r>
            <a:endParaRPr kumimoji="1" lang="ja-JP" altLang="en-US" sz="3200"/>
          </a:p>
        </p:txBody>
      </p:sp>
    </p:spTree>
    <p:extLst>
      <p:ext uri="{BB962C8B-B14F-4D97-AF65-F5344CB8AC3E}">
        <p14:creationId xmlns:p14="http://schemas.microsoft.com/office/powerpoint/2010/main" val="3271535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182</TotalTime>
  <Words>84</Words>
  <Application>Microsoft Macintosh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Hiragino Maru Gothic Pro W4</vt:lpstr>
      <vt:lpstr>Hiragino Mincho Pro W3</vt:lpstr>
      <vt:lpstr>ヒラギノ明朝 ProN W3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有馬　佑多</dc:creator>
  <cp:lastModifiedBy>有馬　佑多</cp:lastModifiedBy>
  <cp:revision>11</cp:revision>
  <dcterms:created xsi:type="dcterms:W3CDTF">2024-08-29T15:00:13Z</dcterms:created>
  <dcterms:modified xsi:type="dcterms:W3CDTF">2026-07-11T03:35:46Z</dcterms:modified>
</cp:coreProperties>
</file>